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57" r:id="rId3"/>
    <p:sldId id="263" r:id="rId4"/>
    <p:sldId id="266" r:id="rId5"/>
    <p:sldId id="267" r:id="rId6"/>
    <p:sldId id="338" r:id="rId7"/>
    <p:sldId id="340" r:id="rId8"/>
    <p:sldId id="270" r:id="rId9"/>
    <p:sldId id="285" r:id="rId10"/>
    <p:sldId id="341" r:id="rId11"/>
    <p:sldId id="327" r:id="rId12"/>
    <p:sldId id="339" r:id="rId13"/>
    <p:sldId id="284" r:id="rId14"/>
    <p:sldId id="320" r:id="rId15"/>
    <p:sldId id="333" r:id="rId16"/>
    <p:sldId id="334" r:id="rId17"/>
    <p:sldId id="335" r:id="rId18"/>
    <p:sldId id="336" r:id="rId19"/>
    <p:sldId id="337" r:id="rId20"/>
    <p:sldId id="293" r:id="rId21"/>
    <p:sldId id="296" r:id="rId22"/>
    <p:sldId id="286" r:id="rId23"/>
    <p:sldId id="297" r:id="rId24"/>
    <p:sldId id="329" r:id="rId25"/>
    <p:sldId id="287" r:id="rId26"/>
    <p:sldId id="289" r:id="rId27"/>
    <p:sldId id="331" r:id="rId28"/>
    <p:sldId id="295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1993"/>
  </p:normalViewPr>
  <p:slideViewPr>
    <p:cSldViewPr snapToGrid="0" snapToObjects="1">
      <p:cViewPr varScale="1">
        <p:scale>
          <a:sx n="96" d="100"/>
          <a:sy n="96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71602-8717-2D40-BF73-080949633B97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2E91D-85C1-BE4D-B5C3-98BACF6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3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15+3’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561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(1’)</a:t>
            </a:r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distill the information that is the most relevant to answering the questions on both sides of the question and KB.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10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(1’)</a:t>
            </a:r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distill the information that is the most relevant to answering the questions on both sides of the question and KB.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0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(1’)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944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(1’)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796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(1’)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824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(1’)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 behind it is that each word in a question serves a specific purpose (i.e., indicating answer type, path or context), and max pooling can help find out that purpose. </a:t>
            </a:r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KB-aware question attention vector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it indicates the importance of qi in light of the KB. </a:t>
            </a:r>
            <a:endParaRPr lang="en-US" dirty="0"/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9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(1’)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465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en-US" altLang="zh-CN" dirty="0"/>
              <a:t>1</a:t>
            </a:r>
            <a:r>
              <a:rPr lang="en-US" dirty="0"/>
              <a:t>’)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544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965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Intermediate modules such as the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enhancing module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“premature” representations of questions (e.g., q ̃) and candidate answers (e.g., Mk). </a:t>
            </a:r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these intermediate representations are not optimal for answer prediction, we can still use them along with the final representations to jointly train the model, </a:t>
            </a:r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we find helps the training probably by providing more supervision since we are directly forcing intermediate representations to be helpful for prediction. </a:t>
            </a:r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811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</a:t>
            </a:r>
            <a:r>
              <a:rPr lang="en-US" dirty="0" err="1"/>
              <a:t>wjter.com</a:t>
            </a:r>
            <a:r>
              <a:rPr lang="en-US" dirty="0"/>
              <a:t>/Research%20Papers/January%202018/PDF/Survey%20on%20Community%20Question%20Answering%20Systems.pdf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14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(2’)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77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method significantly outperforms previous IR-based methods while remaining competitive with hand-crafted SP-based methods. </a:t>
            </a:r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linking,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assume gold-topic entities are given then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BAMnet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achieves an F1 of 0.557. </a:t>
            </a:r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630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gold topic entity is assumed to be known when we do this ablation study, because the error intro-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duced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topic entity prediction might reduce the real performance impact of a module or strategy </a:t>
            </a:r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 performance drops were observed after turning off some key attention modules, which confirms that the real power of our method comes from the idea of hierarchical two-way attention. </a:t>
            </a:r>
            <a:endParaRPr lang="en-US" dirty="0"/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turning off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two-layered bidirectional attention 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model performance drops from 0.557 to 0.534. </a:t>
            </a:r>
            <a:endParaRPr lang="en-US" dirty="0"/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8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divide the questions into three categories based on which kind of KB aspect is the most crucial for answering them. </a:t>
            </a:r>
            <a:endParaRPr lang="en-US" dirty="0"/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 to the simplified version which is not equipped with bidirectional attention, our model is more capable of answering all the three types of questions. </a:t>
            </a:r>
            <a:endParaRPr lang="en-US" dirty="0"/>
          </a:p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694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(2’)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attention network successfully detects the interactions between “who” and answer type, “surrender to” and answer path, and focuses more on those words when encoding the question. </a:t>
            </a:r>
            <a:endParaRPr lang="en-US" dirty="0"/>
          </a:p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769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(1’)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28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377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8742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69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6844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521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Dong, Li, et al. "Question answering over freebase with multi-column convolutional neural networks."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Proceedings of the 53rd Annual Meeting of the Association for Computational Linguistics and the 7th International Joint Conference on Natural Language Processing (Volume 1: Long Papers)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Vol. 1. 2015.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059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(1’)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003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238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277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(2’)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174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88fa29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88fa29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6985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3882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0669-B010-EA48-A342-EF908E693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E30C2-0DCF-974E-822D-7133A0D2B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4A33E-FA04-D243-92B7-D7A1841F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12DD7-2E51-8A49-8700-3472219B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9CF1C-3F4A-1847-A551-88B9304A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6ED5-7F11-9C4F-A4A3-4EA7A796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D8F7C-82CB-3A4D-8B17-7B01C1344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2D2E5-A4D3-0D49-8CC7-E1D4C41C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88E1-847B-AB42-96BE-DB6827FE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F7AE6-B127-F64E-8D6B-50E66AD0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3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088D1-5E09-5A4F-812F-57CE05FF1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E944E-B8EE-AF45-B614-48D2EC136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A9CD6-E93F-A744-80BB-88E15D91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D8CA7-C736-2441-B9D7-62953C49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532BC-2A33-0444-BDE7-A1E07F6A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20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3448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29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609600" y="1535112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6193367" y="1535112"/>
            <a:ext cx="5389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215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630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2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704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2389717" y="5367337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7059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3832947" y="-1623150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55976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5400000">
            <a:off x="7285047" y="1828788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1697045" y="-812815"/>
            <a:ext cx="585150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90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DDAC-1C56-8444-BD14-130FBF29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C2A5B-F0E4-724C-A43D-A0B3EE06A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1E9B-9480-5C46-A2EC-F6863B18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07157-736C-DF45-903E-8807F31C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88F0-8E09-384D-87C5-E0BE2BE9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3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AD4F-B3E1-0D4B-9A66-6BF2FC815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229C1-824B-C34B-9726-2719662FE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3DF9C-5C7B-D64A-A882-3C1835EE2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37D7C-194F-0A4B-85FB-D3DBD226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ED52F-DF5F-2743-A51A-372F5BD0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9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B181-FBBA-D34B-B3BF-39A13D10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4F42-49A2-284B-AD15-1369553C8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662FA-39E3-9941-B926-754AE60A8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99AD8-05F2-6D4C-8986-F0F6D221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015BE-179C-6F40-8CF6-1E27187A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3FE3C-211D-144F-9F78-2CE32BEB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4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B4EF3-A232-E24F-8183-F630AA3C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FED13-E9EC-CC44-B691-3E2C7E910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C60B8-ABD8-CE40-91FB-50633A490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1AE4A-2274-B143-B556-05B3BA600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7AF7E-9798-6B4F-8E5B-31BD4326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906D43-839E-B44E-87EC-EC171B0B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56F4F2-9816-3E46-869D-56F2F9DB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D3ABE5-D26E-DB4A-8D01-24C997D7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74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4FB41-2007-DC4A-B24E-D6360A23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95CA8-4EE8-0B4F-84CD-FB06DE2A1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BE062-795F-404F-B86F-A40FE8194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5AD26-23AF-4944-9F7A-4BE27AA1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2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33278-16A3-7640-94DA-996D54AC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79C53D-CC7C-3B42-82E1-1F3D3D08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19BFE-AA36-2646-BA86-F445EDCD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0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7A72-B644-2340-9BAA-0A85A604E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F610-1CEA-674A-81D3-8E3D2754B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D827A-456C-F24C-923B-AAA5C7AE8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4A02D-ACDE-FB4D-AE37-57AF0189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C4B8D-5841-6B4F-9786-B3740440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56FB7-381D-E344-9862-69D28AD7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87F3-B050-0141-BB08-199249D9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A169F-FA5D-CD45-BD38-7B98146BF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2231D-9B09-054E-B2D5-832401B41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23D66-E64F-3D43-975C-8A27E982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FD2A6-351C-D142-95ED-E9F8B7EB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E1542-B48C-8E46-A556-50EBC9D0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7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DED7A-6E06-164B-B789-A68C92C6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E3516-E92D-CF4E-BC9E-07A71667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5E61-2B08-9041-ABCC-E2DEF9E74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926C7-D2F7-A34E-9194-ED6640C646A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2AF9F-7DA8-D240-BD53-7F131E0D8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64AA9-7341-1A4E-8372-A85B3AFDA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67275-A7C2-0947-8B34-788F03E3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4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3" name="Google Shape;13;p1"/>
          <p:cNvCxnSpPr/>
          <p:nvPr/>
        </p:nvCxnSpPr>
        <p:spPr>
          <a:xfrm>
            <a:off x="239800" y="1051925"/>
            <a:ext cx="11712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771294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ochan/BAMne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 descr="C:\Users\Bolek\Desktop\areal-campus3-bes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441" y="38249"/>
            <a:ext cx="9139594" cy="68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1686757" y="564291"/>
            <a:ext cx="8780016" cy="4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C00000"/>
              </a:buClr>
              <a:buSzPts val="900"/>
            </a:pP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Bidirectional Attentive Memory Networks for Question Answering over Knowledge Bases</a:t>
            </a:r>
          </a:p>
          <a:p>
            <a:pPr lvl="0" algn="ctr">
              <a:buClr>
                <a:srgbClr val="C00000"/>
              </a:buClr>
              <a:buSzPts val="900"/>
            </a:pPr>
            <a:endParaRPr sz="4200" b="1" dirty="0">
              <a:solidFill>
                <a:srgbClr val="C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ctr">
              <a:buClr>
                <a:srgbClr val="0000CC"/>
              </a:buClr>
              <a:buSzPts val="700"/>
            </a:pPr>
            <a:r>
              <a:rPr lang="en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Presenter: </a:t>
            </a:r>
            <a:r>
              <a:rPr lang="en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Calibri"/>
              </a:rPr>
              <a:t>Yu Chen</a:t>
            </a:r>
            <a:endParaRPr lang="en-US" sz="24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ctr">
              <a:buClr>
                <a:srgbClr val="0000CC"/>
              </a:buClr>
              <a:buSzPts val="700"/>
            </a:pPr>
            <a:endParaRPr lang="en-US" sz="2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  <a:p>
            <a:pPr algn="ctr">
              <a:buClr>
                <a:schemeClr val="dk1"/>
              </a:buClr>
              <a:buSzPts val="600"/>
            </a:pPr>
            <a:r>
              <a:rPr lang="en" sz="2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Computer Science</a:t>
            </a:r>
            <a:r>
              <a:rPr lang="zh-CN" altLang="en-US" sz="2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" sz="2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Department</a:t>
            </a:r>
            <a:endParaRPr sz="2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  <a:p>
            <a:pPr algn="ctr">
              <a:buClr>
                <a:schemeClr val="dk1"/>
              </a:buClr>
              <a:buSzPts val="600"/>
            </a:pPr>
            <a:r>
              <a:rPr lang="en" sz="2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Rensselaer Polytechnic Institute, Troy, NY 12180</a:t>
            </a:r>
            <a:r>
              <a:rPr lang="en" sz="2200" b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 </a:t>
            </a:r>
          </a:p>
          <a:p>
            <a:pPr algn="ctr">
              <a:buClr>
                <a:schemeClr val="dk1"/>
              </a:buClr>
              <a:buSzPts val="600"/>
            </a:pPr>
            <a:endParaRPr lang="en" sz="2000" b="1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ctr">
              <a:buClr>
                <a:schemeClr val="dk1"/>
              </a:buClr>
              <a:buSzPts val="600"/>
            </a:pPr>
            <a:endParaRPr lang="en" sz="2000" b="1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ctr">
              <a:buClr>
                <a:schemeClr val="dk1"/>
              </a:buClr>
              <a:buSzPts val="600"/>
            </a:pPr>
            <a:r>
              <a:rPr lang="en" sz="2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Joint work with </a:t>
            </a:r>
            <a:r>
              <a:rPr lang="en" sz="2200" dirty="0" err="1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Lingfei</a:t>
            </a:r>
            <a:r>
              <a:rPr lang="en" sz="2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Wu &amp; Mohammed J. </a:t>
            </a:r>
            <a:r>
              <a:rPr lang="en" sz="2200" dirty="0" err="1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Zaki</a:t>
            </a:r>
            <a:endParaRPr lang="en" sz="2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71" name="Google Shape;171;p26" descr="D:\Qiming Lu\Pictures\rpi_seal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019" y="5912123"/>
            <a:ext cx="1020418" cy="88112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888888"/>
              </a:buClr>
              <a:buSzPts val="300"/>
            </a:pPr>
            <a:fld id="{00000000-1234-1234-1234-123412341234}" type="slidenum">
              <a:rPr lang="en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888888"/>
                </a:buClr>
                <a:buSzPts val="300"/>
              </a:pPr>
              <a:t>1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B4B16-DD6B-A24C-9980-D7DA49D09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069" y="6022501"/>
            <a:ext cx="1541490" cy="77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5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902474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Motivation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69A460-B671-FE44-8FEA-004262ECD1AA}"/>
              </a:ext>
            </a:extLst>
          </p:cNvPr>
          <p:cNvSpPr/>
          <p:nvPr/>
        </p:nvSpPr>
        <p:spPr>
          <a:xfrm>
            <a:off x="408524" y="1388014"/>
            <a:ext cx="112669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ost existing IR-based methods encode questions and KB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independently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without considering the inter-relationships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between them.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When answering NL questions over a KB,</a:t>
            </a:r>
            <a:r>
              <a:rPr lang="zh-Hans" alt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different question components and KB aspects play different roles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FF4E73-F7F4-7545-9252-77CB860AC546}"/>
              </a:ext>
            </a:extLst>
          </p:cNvPr>
          <p:cNvGrpSpPr/>
          <p:nvPr/>
        </p:nvGrpSpPr>
        <p:grpSpPr>
          <a:xfrm>
            <a:off x="2986112" y="4004014"/>
            <a:ext cx="6436183" cy="2318084"/>
            <a:chOff x="2955403" y="4772678"/>
            <a:chExt cx="5921185" cy="1612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548790-D981-3A45-B033-58E41F4A8D30}"/>
                </a:ext>
              </a:extLst>
            </p:cNvPr>
            <p:cNvSpPr/>
            <p:nvPr/>
          </p:nvSpPr>
          <p:spPr>
            <a:xfrm>
              <a:off x="2955403" y="4772678"/>
              <a:ext cx="5814848" cy="3603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ans" sz="24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Query:</a:t>
              </a:r>
              <a:r>
                <a:rPr lang="zh-Hans" altLang="en-US" sz="2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Hans" sz="2400" dirty="0">
                  <a:solidFill>
                    <a:schemeClr val="accent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W</a:t>
              </a:r>
              <a:r>
                <a:rPr lang="en-US" sz="2400" dirty="0">
                  <a:solidFill>
                    <a:schemeClr val="accent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ho</a:t>
              </a:r>
              <a:r>
                <a:rPr lang="en-US" sz="24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did France </a:t>
              </a:r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surrender</a:t>
              </a:r>
              <a:r>
                <a:rPr lang="en-US" sz="24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to in </a:t>
              </a: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ww2</a:t>
              </a:r>
              <a:r>
                <a:rPr lang="en-US" altLang="zh-Hans" sz="24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?</a:t>
              </a:r>
              <a:endPara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31BAE6-3082-CF47-890E-14D626C7CEFE}"/>
                </a:ext>
              </a:extLst>
            </p:cNvPr>
            <p:cNvSpPr/>
            <p:nvPr/>
          </p:nvSpPr>
          <p:spPr>
            <a:xfrm>
              <a:off x="2955403" y="6024479"/>
              <a:ext cx="5921185" cy="3603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ans" sz="24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KB</a:t>
              </a:r>
              <a:r>
                <a:rPr lang="zh-Han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Hans" sz="24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aspects:</a:t>
              </a:r>
              <a:r>
                <a:rPr lang="zh-Han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Hans" sz="2400" dirty="0">
                  <a:solidFill>
                    <a:schemeClr val="accent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entity</a:t>
              </a:r>
              <a:r>
                <a:rPr lang="zh-Hans" altLang="en-US" sz="2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Hans" sz="2400" dirty="0">
                  <a:solidFill>
                    <a:schemeClr val="accent6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type</a:t>
              </a:r>
              <a:r>
                <a:rPr lang="en-US" altLang="zh-Hans" sz="24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,</a:t>
              </a:r>
              <a:r>
                <a:rPr lang="zh-Han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Han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</a:t>
              </a:r>
              <a:r>
                <a:rPr lang="en-US" altLang="zh-Han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Hans" sz="2400" dirty="0">
                  <a:solidFill>
                    <a:srgbClr val="FF0000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path</a:t>
              </a:r>
              <a:r>
                <a:rPr lang="en-US" altLang="zh-Hans" sz="24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,</a:t>
              </a:r>
              <a:r>
                <a:rPr lang="zh-Hans" alt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Hans" sz="24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context</a:t>
              </a:r>
              <a:r>
                <a:rPr lang="en-US" altLang="zh-Hans" sz="24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.</a:t>
              </a:r>
              <a:endPara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A8CCC4-9DD3-384D-9EE9-995A9B214165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90" y="5071906"/>
              <a:ext cx="943563" cy="1036159"/>
            </a:xfrm>
            <a:prstGeom prst="straightConnector1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2DE3CF-67DE-0B42-B5FD-4CB994132AB9}"/>
                </a:ext>
              </a:extLst>
            </p:cNvPr>
            <p:cNvCxnSpPr>
              <a:cxnSpLocks/>
            </p:cNvCxnSpPr>
            <p:nvPr/>
          </p:nvCxnSpPr>
          <p:spPr>
            <a:xfrm>
              <a:off x="6673258" y="5079396"/>
              <a:ext cx="317561" cy="1028670"/>
            </a:xfrm>
            <a:prstGeom prst="straightConnector1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980034-B9D0-004F-9972-A7DC05F7C450}"/>
                </a:ext>
              </a:extLst>
            </p:cNvPr>
            <p:cNvCxnSpPr>
              <a:cxnSpLocks/>
            </p:cNvCxnSpPr>
            <p:nvPr/>
          </p:nvCxnSpPr>
          <p:spPr>
            <a:xfrm>
              <a:off x="8151521" y="5071906"/>
              <a:ext cx="0" cy="1036159"/>
            </a:xfrm>
            <a:prstGeom prst="straightConnector1">
              <a:avLst/>
            </a:prstGeom>
            <a:ln w="349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83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902474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Motivation (cont’d)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69A460-B671-FE44-8FEA-004262ECD1AA}"/>
              </a:ext>
            </a:extLst>
          </p:cNvPr>
          <p:cNvSpPr/>
          <p:nvPr/>
        </p:nvSpPr>
        <p:spPr>
          <a:xfrm>
            <a:off x="408524" y="1388014"/>
            <a:ext cx="112669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 propose to directly model the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two-way flow of interactions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between the questions and the KB via a novel </a:t>
            </a:r>
            <a:r>
              <a:rPr lang="en-US" sz="24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idirectional </a:t>
            </a:r>
            <a:r>
              <a:rPr lang="en-US" sz="24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ttentive </a:t>
            </a:r>
            <a:r>
              <a:rPr lang="en-US" sz="24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emory </a:t>
            </a:r>
            <a:r>
              <a:rPr lang="en-US" sz="24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Net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work (</a:t>
            </a:r>
            <a:r>
              <a:rPr lang="en-US" sz="24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BAMnet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Our method generally models the bidirectional interactions between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one body of text and a KB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2893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374027" y="438727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Overall Architecture of the </a:t>
            </a:r>
            <a:r>
              <a:rPr lang="en-US" altLang="zh-Hans" sz="3200" kern="0" dirty="0" err="1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BAMnet</a:t>
            </a: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Model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10042-39ED-0B49-89CA-EA45E28D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48" y="1237530"/>
            <a:ext cx="10079504" cy="40779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BB3BAD7-CCE7-6249-87D3-8B2847AA4BCF}"/>
              </a:ext>
            </a:extLst>
          </p:cNvPr>
          <p:cNvGrpSpPr/>
          <p:nvPr/>
        </p:nvGrpSpPr>
        <p:grpSpPr>
          <a:xfrm>
            <a:off x="1188413" y="5315496"/>
            <a:ext cx="10138452" cy="1395344"/>
            <a:chOff x="458741" y="5066116"/>
            <a:chExt cx="10138452" cy="1395344"/>
          </a:xfrm>
        </p:grpSpPr>
        <p:sp>
          <p:nvSpPr>
            <p:cNvPr id="6" name="Content Placeholder 6">
              <a:extLst>
                <a:ext uri="{FF2B5EF4-FFF2-40B4-BE49-F238E27FC236}">
                  <a16:creationId xmlns:a16="http://schemas.microsoft.com/office/drawing/2014/main" id="{1608ED3D-CA87-6E46-84AF-5506FD636CC2}"/>
                </a:ext>
              </a:extLst>
            </p:cNvPr>
            <p:cNvSpPr txBox="1">
              <a:spLocks/>
            </p:cNvSpPr>
            <p:nvPr/>
          </p:nvSpPr>
          <p:spPr>
            <a:xfrm>
              <a:off x="458741" y="5092873"/>
              <a:ext cx="2136673" cy="100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61950" algn="l" rtl="0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Char char="•"/>
                <a:defRPr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2385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  <a:defRPr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9525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None/>
                <a:tabLst/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Input module</a:t>
              </a:r>
            </a:p>
            <a:p>
              <a:pPr marR="0" lvl="0" algn="l" defTabSz="9144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Wingdings" pitchFamily="2" charset="2"/>
                <a:buChar char="Ø"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Encoding the input question.</a:t>
              </a:r>
            </a:p>
          </p:txBody>
        </p:sp>
        <p:sp>
          <p:nvSpPr>
            <p:cNvPr id="7" name="Content Placeholder 6">
              <a:extLst>
                <a:ext uri="{FF2B5EF4-FFF2-40B4-BE49-F238E27FC236}">
                  <a16:creationId xmlns:a16="http://schemas.microsoft.com/office/drawing/2014/main" id="{C2A62A72-FAA6-A249-AEA9-0AB33360A3BC}"/>
                </a:ext>
              </a:extLst>
            </p:cNvPr>
            <p:cNvSpPr txBox="1">
              <a:spLocks/>
            </p:cNvSpPr>
            <p:nvPr/>
          </p:nvSpPr>
          <p:spPr>
            <a:xfrm>
              <a:off x="8072582" y="5066116"/>
              <a:ext cx="2524611" cy="1062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61950" algn="l" rtl="0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Char char="•"/>
                <a:defRPr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2385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  <a:defRPr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95250" indent="0">
                <a:buClr>
                  <a:srgbClr val="000000"/>
                </a:buClr>
                <a:buNone/>
              </a:pPr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Answer module</a:t>
              </a:r>
            </a:p>
            <a:p>
              <a:pPr>
                <a:buClr>
                  <a:srgbClr val="000000"/>
                </a:buClr>
                <a:buFont typeface="Wingdings" pitchFamily="2" charset="2"/>
                <a:buChar char="Ø"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Ranking candidate answers based on their matching scores with the question.</a:t>
              </a:r>
            </a:p>
          </p:txBody>
        </p:sp>
        <p:sp>
          <p:nvSpPr>
            <p:cNvPr id="8" name="Content Placeholder 6">
              <a:extLst>
                <a:ext uri="{FF2B5EF4-FFF2-40B4-BE49-F238E27FC236}">
                  <a16:creationId xmlns:a16="http://schemas.microsoft.com/office/drawing/2014/main" id="{A209377A-1799-4747-BD48-25D9BA903770}"/>
                </a:ext>
              </a:extLst>
            </p:cNvPr>
            <p:cNvSpPr txBox="1">
              <a:spLocks/>
            </p:cNvSpPr>
            <p:nvPr/>
          </p:nvSpPr>
          <p:spPr>
            <a:xfrm>
              <a:off x="5581831" y="5092873"/>
              <a:ext cx="2490751" cy="1368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61950" algn="l" rtl="0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Char char="•"/>
                <a:defRPr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2385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  <a:defRPr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9525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None/>
                <a:tabLst/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Reasoning module</a:t>
              </a:r>
            </a:p>
            <a:p>
              <a:pPr marR="0" lvl="0" algn="l" defTabSz="9144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Wingdings" pitchFamily="2" charset="2"/>
                <a:buChar char="Ø"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Updating question and candidate answer representations.</a:t>
              </a:r>
            </a:p>
          </p:txBody>
        </p:sp>
        <p:sp>
          <p:nvSpPr>
            <p:cNvPr id="9" name="Content Placeholder 6">
              <a:extLst>
                <a:ext uri="{FF2B5EF4-FFF2-40B4-BE49-F238E27FC236}">
                  <a16:creationId xmlns:a16="http://schemas.microsoft.com/office/drawing/2014/main" id="{5FBF82C0-C728-A344-9956-877FFF2E8CB9}"/>
                </a:ext>
              </a:extLst>
            </p:cNvPr>
            <p:cNvSpPr txBox="1">
              <a:spLocks/>
            </p:cNvSpPr>
            <p:nvPr/>
          </p:nvSpPr>
          <p:spPr>
            <a:xfrm>
              <a:off x="2595414" y="5092873"/>
              <a:ext cx="3084858" cy="1368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61950" algn="l" rtl="0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Char char="•"/>
                <a:defRPr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2385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  <a:defRPr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14325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Char char="•"/>
                <a:defRPr sz="13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9525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None/>
                <a:tabLst/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Memory module</a:t>
              </a:r>
            </a:p>
            <a:p>
              <a:pPr marR="0" lvl="0" algn="l" defTabSz="9144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Wingdings" pitchFamily="2" charset="2"/>
                <a:buChar char="Ø"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Encoding candidate answers.</a:t>
              </a:r>
            </a:p>
            <a:p>
              <a:pPr lvl="0">
                <a:buClr>
                  <a:srgbClr val="000000"/>
                </a:buClr>
                <a:buFont typeface="Wingdings" pitchFamily="2" charset="2"/>
                <a:buChar char="Ø"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Employing a key-value memory to store candidate answers.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C4A495-784C-8040-AEA6-4CA29814A001}"/>
              </a:ext>
            </a:extLst>
          </p:cNvPr>
          <p:cNvSpPr/>
          <p:nvPr/>
        </p:nvSpPr>
        <p:spPr>
          <a:xfrm>
            <a:off x="6328434" y="5480228"/>
            <a:ext cx="2490750" cy="1062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6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356616" y="438727"/>
            <a:ext cx="1151229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Key-Value Memory Network to Store Candidate Answers</a:t>
            </a:r>
            <a:endParaRPr lang="en-US"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CB705-BCED-7742-AA31-8FB31A196430}"/>
              </a:ext>
            </a:extLst>
          </p:cNvPr>
          <p:cNvSpPr txBox="1"/>
          <p:nvPr/>
        </p:nvSpPr>
        <p:spPr>
          <a:xfrm>
            <a:off x="580277" y="1216153"/>
            <a:ext cx="62607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Memory networks are neural networks equipped with 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long-term memory component 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that can be read from and written to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Unlike a basic memory network, in a key-value memory network,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the addressing stage is based on the key memory while the reading stage uses the value memory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use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KV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memory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network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store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candidate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answers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       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B705E2-6E59-2F42-90CC-89FE8E94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644" y="1128137"/>
            <a:ext cx="4876631" cy="5591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9A48F-06CE-DF4C-8FFE-3CD6D5E65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85" y="5832165"/>
            <a:ext cx="5616778" cy="766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9B293-5FD8-7741-AC54-DC291650A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489" y="5341140"/>
            <a:ext cx="624253" cy="30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8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374027" y="438727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Two-layered Bidirectional Attention Network</a:t>
            </a:r>
          </a:p>
          <a:p>
            <a:pPr algn="ctr">
              <a:buClr>
                <a:srgbClr val="C00000"/>
              </a:buClr>
              <a:buSzPts val="800"/>
            </a:pPr>
            <a:endParaRPr lang="en-US"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CB705-BCED-7742-AA31-8FB31A196430}"/>
              </a:ext>
            </a:extLst>
          </p:cNvPr>
          <p:cNvSpPr txBox="1"/>
          <p:nvPr/>
        </p:nvSpPr>
        <p:spPr>
          <a:xfrm>
            <a:off x="445273" y="1184630"/>
            <a:ext cx="5650727" cy="29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Primary attention network</a:t>
            </a:r>
          </a:p>
          <a:p>
            <a:pPr marL="800100" lvl="1" indent="-342900" defTabSz="2466992">
              <a:spcAft>
                <a:spcPts val="931"/>
              </a:spcAft>
              <a:buFont typeface="Wingdings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KB-aware attention module</a:t>
            </a:r>
          </a:p>
          <a:p>
            <a:pPr marL="1257300" lvl="2" indent="-342900" defTabSz="2466992">
              <a:spcAft>
                <a:spcPts val="931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Focusing on 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important question parts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</a:p>
          <a:p>
            <a:pPr marL="800100" lvl="1" indent="-342900" defTabSz="2466992">
              <a:spcAft>
                <a:spcPts val="931"/>
              </a:spcAft>
              <a:buFont typeface="Wingdings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Importance module </a:t>
            </a:r>
          </a:p>
          <a:p>
            <a:pPr marL="1257300" lvl="2" indent="-342900" defTabSz="2466992">
              <a:spcAft>
                <a:spcPts val="931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Focusing on 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important KB aspects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36971A-6B81-3B45-9DC3-C816DCDF65BA}"/>
              </a:ext>
            </a:extLst>
          </p:cNvPr>
          <p:cNvSpPr txBox="1"/>
          <p:nvPr/>
        </p:nvSpPr>
        <p:spPr>
          <a:xfrm>
            <a:off x="6096000" y="1184630"/>
            <a:ext cx="5650727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Secondary attention network</a:t>
            </a:r>
          </a:p>
          <a:p>
            <a:pPr marL="800100" lvl="1" indent="-342900" defTabSz="2466992">
              <a:spcAft>
                <a:spcPts val="931"/>
              </a:spcAft>
              <a:buFont typeface="Wingdings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Enhancing KB and question representations via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two-way attention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3CC24-51D2-E942-9347-D09EB87B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25" y="4063252"/>
            <a:ext cx="9198414" cy="27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86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C819447-F3C1-ED40-B07E-158CAA9A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029" y="3526996"/>
            <a:ext cx="4873667" cy="3047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0CB705-BCED-7742-AA31-8FB31A196430}"/>
              </a:ext>
            </a:extLst>
          </p:cNvPr>
          <p:cNvSpPr txBox="1"/>
          <p:nvPr/>
        </p:nvSpPr>
        <p:spPr>
          <a:xfrm>
            <a:off x="189241" y="1163249"/>
            <a:ext cx="1126699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Goal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altLang="zh-CN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Focusing</a:t>
            </a:r>
            <a:r>
              <a:rPr lang="zh-CN" alt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on</a:t>
            </a:r>
            <a:r>
              <a:rPr lang="zh-CN" alt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important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question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components</a:t>
            </a:r>
            <a:r>
              <a:rPr lang="en-US" altLang="zh-CN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itchFamily="2" charset="2"/>
              <a:buChar char="q"/>
            </a:pPr>
            <a:endParaRPr lang="en-US" sz="20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Motivation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Each word in a question serves a specific purpose.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The importance of question components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depends on the KB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!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Not all KB triples are equally helpful for detecting important question components. Only those relevant to the question are!</a:t>
            </a:r>
          </a:p>
          <a:p>
            <a:pPr marL="800100" lvl="1" indent="-342900">
              <a:buFont typeface="Wingdings" pitchFamily="2" charset="2"/>
              <a:buChar char="q"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Our solution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Computing a question summary q using self attention.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Computing a summary for each of the KB aspect, i.e., 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answer type m</a:t>
            </a:r>
            <a:r>
              <a:rPr lang="en-US" baseline="-25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path </a:t>
            </a:r>
            <a:r>
              <a:rPr lang="en-US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</a:t>
            </a:r>
            <a:r>
              <a:rPr lang="en-US" baseline="-250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and context m</a:t>
            </a:r>
            <a:r>
              <a:rPr lang="en-US" baseline="-25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 .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AutoNum type="arabicParenR" startAt="3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Computing the question-to-KB attention (i.e., a |Q| by 3 matrix) 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between each question word and KB aspect.</a:t>
            </a:r>
          </a:p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      4)  Applying max pooling over the KB aspect dimension of the </a:t>
            </a:r>
          </a:p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question-to-KB attention to get an attention vector </a:t>
            </a:r>
          </a:p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	over the question words. </a:t>
            </a:r>
          </a:p>
        </p:txBody>
      </p:sp>
      <p:sp>
        <p:nvSpPr>
          <p:cNvPr id="184" name="Google Shape;184;p28"/>
          <p:cNvSpPr txBox="1"/>
          <p:nvPr/>
        </p:nvSpPr>
        <p:spPr>
          <a:xfrm>
            <a:off x="1374027" y="438727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KB-aware Attention Module</a:t>
            </a:r>
          </a:p>
          <a:p>
            <a:pPr algn="ctr">
              <a:buClr>
                <a:srgbClr val="C00000"/>
              </a:buClr>
              <a:buSzPts val="800"/>
            </a:pPr>
            <a:endParaRPr lang="en-US" sz="3200" kern="0" dirty="0">
              <a:solidFill>
                <a:srgbClr val="C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  <a:p>
            <a:pPr algn="ctr">
              <a:buClr>
                <a:srgbClr val="C00000"/>
              </a:buClr>
              <a:buSzPts val="800"/>
            </a:pPr>
            <a:endParaRPr lang="en-US"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43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374027" y="438727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Importance Module</a:t>
            </a:r>
          </a:p>
          <a:p>
            <a:pPr algn="ctr">
              <a:buClr>
                <a:srgbClr val="C00000"/>
              </a:buClr>
              <a:buSzPts val="800"/>
            </a:pPr>
            <a:endParaRPr lang="en-US" sz="3200" kern="0" dirty="0">
              <a:solidFill>
                <a:srgbClr val="C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  <a:p>
            <a:pPr algn="ctr">
              <a:buClr>
                <a:srgbClr val="C00000"/>
              </a:buClr>
              <a:buSzPts val="800"/>
            </a:pPr>
            <a:endParaRPr lang="en-US"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3A12C-7272-3145-B4F7-2B35AF04576A}"/>
              </a:ext>
            </a:extLst>
          </p:cNvPr>
          <p:cNvGrpSpPr/>
          <p:nvPr/>
        </p:nvGrpSpPr>
        <p:grpSpPr>
          <a:xfrm>
            <a:off x="445273" y="1232074"/>
            <a:ext cx="11266998" cy="4062651"/>
            <a:chOff x="445273" y="1359890"/>
            <a:chExt cx="11266998" cy="406265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5DDBA5-7237-E245-8F1D-FF234021076E}"/>
                </a:ext>
              </a:extLst>
            </p:cNvPr>
            <p:cNvGrpSpPr/>
            <p:nvPr/>
          </p:nvGrpSpPr>
          <p:grpSpPr>
            <a:xfrm>
              <a:off x="445273" y="1359890"/>
              <a:ext cx="11266998" cy="4062651"/>
              <a:chOff x="445273" y="1359890"/>
              <a:chExt cx="11266998" cy="406265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34F2C-26B3-F240-A5D5-FFDA79FE1304}"/>
                  </a:ext>
                </a:extLst>
              </p:cNvPr>
              <p:cNvSpPr txBox="1"/>
              <p:nvPr/>
            </p:nvSpPr>
            <p:spPr>
              <a:xfrm>
                <a:off x="445273" y="1359890"/>
                <a:ext cx="11266998" cy="4062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4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Goal</a:t>
                </a:r>
                <a:endParaRPr lang="en-US" altLang="zh-CN" sz="20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q"/>
                </a:pPr>
                <a:r>
                  <a:rPr lang="en-US" altLang="zh-CN" sz="20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Focusing</a:t>
                </a:r>
                <a:r>
                  <a:rPr lang="zh-CN" altLang="en-US" sz="20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on</a:t>
                </a:r>
                <a:r>
                  <a:rPr lang="zh-CN" altLang="en-US" sz="20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important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KB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aspects</a:t>
                </a:r>
                <a:r>
                  <a:rPr lang="en-US" altLang="zh-CN" sz="20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Motivation</a:t>
                </a:r>
              </a:p>
              <a:p>
                <a:pPr marL="800100" lvl="1" indent="-342900">
                  <a:buFont typeface="Wingdings" pitchFamily="2" charset="2"/>
                  <a:buChar char="q"/>
                </a:pPr>
                <a:r>
                  <a:rPr lang="en-US" sz="20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The importance of KB aspects is 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measured by their relevance to the question</a:t>
                </a:r>
                <a:r>
                  <a:rPr lang="en-US" sz="20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Our solution</a:t>
                </a:r>
              </a:p>
              <a:p>
                <a:pPr marL="800100" lvl="1" indent="-342900">
                  <a:buFont typeface="+mj-lt"/>
                  <a:buAutoNum type="arabicParenR"/>
                </a:pPr>
                <a:r>
                  <a:rPr lang="en-US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Computing a |Q| × |A| × 3 attention tensor A</a:t>
                </a:r>
                <a:r>
                  <a:rPr lang="en-US" baseline="300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QM</a:t>
                </a:r>
                <a:r>
                  <a:rPr lang="en-US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 which indicates the strength of connection between	each pair of                       .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2) Taking the max of the question word dimension of A</a:t>
                </a:r>
                <a:r>
                  <a:rPr lang="en-US" baseline="300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QM</a:t>
                </a:r>
                <a:r>
                  <a:rPr lang="en-US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 and normalize it to get a |A| × 3 attention   	matrix </a:t>
                </a:r>
                <a:r>
                  <a:rPr lang="zh-CN" altLang="en-US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     </a:t>
                </a:r>
                <a:r>
                  <a:rPr lang="en-US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, which indicates the importance of each answer aspect for each candidate answer. 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3) Computing question-aware memory representations    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E331843-6DC0-774C-8343-59B59F075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7840" y="4013460"/>
                <a:ext cx="1360498" cy="30111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A1D70E5-838D-0C40-AD33-0A0585E44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461" y="4849355"/>
                <a:ext cx="287528" cy="212984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FC5A68-2246-EF43-9FAC-C3F154F6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3582" y="4555204"/>
              <a:ext cx="373627" cy="254946"/>
            </a:xfrm>
            <a:prstGeom prst="rect">
              <a:avLst/>
            </a:prstGeom>
          </p:spPr>
        </p:pic>
      </p:grp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98634057-3325-954B-B76D-A7C43A76E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401" y="4989572"/>
            <a:ext cx="4584623" cy="17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29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374027" y="438727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Enhancing Module</a:t>
            </a:r>
          </a:p>
          <a:p>
            <a:pPr algn="ctr">
              <a:buClr>
                <a:srgbClr val="C00000"/>
              </a:buClr>
              <a:buSzPts val="800"/>
            </a:pPr>
            <a:endParaRPr lang="en-US" sz="3200" kern="0" dirty="0">
              <a:solidFill>
                <a:srgbClr val="C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  <a:p>
            <a:pPr algn="ctr">
              <a:buClr>
                <a:srgbClr val="C00000"/>
              </a:buClr>
              <a:buSzPts val="800"/>
            </a:pPr>
            <a:endParaRPr lang="en-US"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4FC208-2CFE-0346-9447-8F9045346F32}"/>
              </a:ext>
            </a:extLst>
          </p:cNvPr>
          <p:cNvGrpSpPr/>
          <p:nvPr/>
        </p:nvGrpSpPr>
        <p:grpSpPr>
          <a:xfrm>
            <a:off x="335619" y="1065927"/>
            <a:ext cx="11465897" cy="4031873"/>
            <a:chOff x="363051" y="1102503"/>
            <a:chExt cx="11465897" cy="40318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D34F2C-26B3-F240-A5D5-FFDA79FE1304}"/>
                </a:ext>
              </a:extLst>
            </p:cNvPr>
            <p:cNvSpPr txBox="1"/>
            <p:nvPr/>
          </p:nvSpPr>
          <p:spPr>
            <a:xfrm>
              <a:off x="363051" y="1102503"/>
              <a:ext cx="11465897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altLang="zh-CN" sz="20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Goal</a:t>
              </a:r>
              <a:endPara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  <a:p>
              <a:pPr marL="742950" lvl="1" indent="-285750">
                <a:buFont typeface="Wingdings" pitchFamily="2" charset="2"/>
                <a:buChar char="q"/>
              </a:pP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E</a:t>
              </a:r>
              <a:r>
                <a:rPr 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nhanc</a:t>
              </a: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ing</a:t>
              </a:r>
              <a:r>
                <a:rPr 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the question and KB representations by exploiting </a:t>
              </a: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the</a:t>
              </a:r>
              <a:r>
                <a:rPr lang="zh-CN" alt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two-way attention. </a:t>
              </a:r>
            </a:p>
            <a:p>
              <a:pPr lvl="1"/>
              <a:endPara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0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Our solution</a:t>
              </a:r>
            </a:p>
            <a:p>
              <a:pPr marL="742950" lvl="1" indent="-285750">
                <a:buFont typeface="Wingdings" pitchFamily="2" charset="2"/>
                <a:buChar char="q"/>
              </a:pP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Computing</a:t>
              </a:r>
              <a:r>
                <a:rPr lang="zh-CN" alt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</a:t>
              </a:r>
              <a:r>
                <a:rPr lang="zh-CN" alt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question-KB</a:t>
              </a:r>
              <a:r>
                <a:rPr lang="zh-CN" alt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attention</a:t>
              </a:r>
              <a:r>
                <a:rPr lang="zh-CN" alt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matrix</a:t>
              </a:r>
              <a:r>
                <a:rPr lang="zh-CN" alt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by</a:t>
              </a:r>
              <a:r>
                <a:rPr lang="zh-CN" alt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applying</a:t>
              </a:r>
              <a:r>
                <a:rPr lang="zh-CN" alt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max pooling over the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answer aspect dimension of </a:t>
              </a:r>
              <a:r>
                <a:rPr 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A</a:t>
              </a:r>
              <a:r>
                <a:rPr lang="en-US" baseline="300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QM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endPara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  <a:p>
              <a:endPara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  <a:p>
              <a:pPr lvl="1"/>
              <a:endPara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  <a:p>
              <a:pPr marL="742950" lvl="1" indent="-285750">
                <a:buFont typeface="Wingdings" pitchFamily="2" charset="2"/>
                <a:buChar char="q"/>
              </a:pP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</a:t>
              </a:r>
              <a:r>
                <a:rPr 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omput</a:t>
              </a:r>
              <a:r>
                <a:rPr lang="en-US" altLang="zh-CN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ing</a:t>
              </a:r>
              <a:r>
                <a:rPr 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the question-aware KB summary and incorporating it into the question representation </a:t>
              </a:r>
            </a:p>
            <a:p>
              <a:endPara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  <a:p>
              <a:endPara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  <a:p>
              <a:pPr marL="742950" lvl="1" indent="-285750">
                <a:buFont typeface="Wingdings" pitchFamily="2" charset="2"/>
                <a:buChar char="q"/>
              </a:pPr>
              <a:r>
                <a:rPr 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Obtaining a KB-enhanced question vector                   . </a:t>
              </a:r>
            </a:p>
            <a:p>
              <a:pPr marL="742950" lvl="1" indent="-285750">
                <a:buFont typeface="Wingdings" pitchFamily="2" charset="2"/>
                <a:buChar char="q"/>
              </a:pPr>
              <a:r>
                <a:rPr lang="en-US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Similarly, we compute a question-enhanced KB representation      which incorporates the relevant question information.</a:t>
              </a:r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445273" y="1307850"/>
              <a:ext cx="11266998" cy="26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indent="-330200">
                <a:buClr>
                  <a:srgbClr val="000000"/>
                </a:buClr>
                <a:buSzPts val="2200"/>
                <a:buFont typeface="Arial"/>
                <a:buChar char="➢"/>
              </a:pPr>
              <a:endParaRPr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9E4599-489B-A34E-8DFC-6B4CFC1C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462" y="3013391"/>
              <a:ext cx="2497880" cy="35342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ED283B-0D41-A548-AF07-4F0F3FE6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489" y="3755860"/>
              <a:ext cx="2804411" cy="3292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DA5F27-0C39-0B42-AEF7-082DA6B3B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5326" y="3024029"/>
              <a:ext cx="2273121" cy="30844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8A7B04-F5AC-4A4F-983F-4CCDE931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2172" y="4213173"/>
              <a:ext cx="1118290" cy="2992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422E70-9B5A-6D40-B392-678D985E7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4543" y="4503290"/>
              <a:ext cx="370495" cy="257539"/>
            </a:xfrm>
            <a:prstGeom prst="rect">
              <a:avLst/>
            </a:prstGeom>
          </p:spPr>
        </p:pic>
      </p:grp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515B758F-9B3D-3F41-9C09-B600C5554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3432" y="5140300"/>
            <a:ext cx="4182841" cy="1549708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C3973F14-0A58-274D-B0BC-78EC2EE4F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136" y="4830835"/>
            <a:ext cx="3140061" cy="198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0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374027" y="438727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Generalization Module</a:t>
            </a:r>
          </a:p>
          <a:p>
            <a:pPr algn="ctr">
              <a:buClr>
                <a:srgbClr val="C00000"/>
              </a:buClr>
              <a:buSzPts val="800"/>
            </a:pPr>
            <a:endParaRPr lang="en-US" sz="3200" kern="0" dirty="0">
              <a:solidFill>
                <a:srgbClr val="C0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  <a:p>
            <a:pPr algn="ctr">
              <a:buClr>
                <a:srgbClr val="C00000"/>
              </a:buClr>
              <a:buSzPts val="800"/>
            </a:pPr>
            <a:endParaRPr lang="en-US"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9215BE-DBE6-734B-9559-FD1BB02AD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53" y="4618378"/>
            <a:ext cx="4952616" cy="1508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28287F-0973-0E47-BAEF-602074971A60}"/>
              </a:ext>
            </a:extLst>
          </p:cNvPr>
          <p:cNvSpPr txBox="1"/>
          <p:nvPr/>
        </p:nvSpPr>
        <p:spPr>
          <a:xfrm>
            <a:off x="878565" y="1382119"/>
            <a:ext cx="106794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The generalization step is a default step in memory networks.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 use the query representation to address the key memory, and retrieve the value memory to update the query representation.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 apply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skip-connection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batch normalization 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when updating the query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305677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852296" y="438727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Training</a:t>
            </a:r>
          </a:p>
          <a:p>
            <a:pPr algn="ctr">
              <a:buClr>
                <a:srgbClr val="C00000"/>
              </a:buClr>
              <a:buSzPts val="800"/>
            </a:pP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FA43D-035B-C84E-AC54-A27AFF41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22" y="23741468"/>
            <a:ext cx="8614108" cy="7531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E5ED5-D14D-FC4E-9EE5-6E7C397E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22" y="23893868"/>
            <a:ext cx="8614108" cy="753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3F2740-D6FF-054F-9524-74A9361B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2" y="24046268"/>
            <a:ext cx="8614108" cy="7531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A04D98-30FD-1C4B-A164-60D56574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422" y="24198668"/>
            <a:ext cx="8614108" cy="7531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654D93-E034-664B-A4A3-1E300667B815}"/>
              </a:ext>
            </a:extLst>
          </p:cNvPr>
          <p:cNvSpPr txBox="1"/>
          <p:nvPr/>
        </p:nvSpPr>
        <p:spPr>
          <a:xfrm>
            <a:off x="563419" y="1307850"/>
            <a:ext cx="1061258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Loss function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 force 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positive candidates to have higher scores than negative candidates 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by using a triplet-based loss function.</a:t>
            </a:r>
          </a:p>
          <a:p>
            <a:endParaRPr lang="en-US" sz="22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where                                                  and                                           is a hinge loss.      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and       denote </a:t>
            </a:r>
          </a:p>
          <a:p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the positive (i.e., correct) and negative (i.e., incorrect) answer sets, respectively.                        is a matching function which computes the dot product between question and candidate representations.</a:t>
            </a:r>
          </a:p>
          <a:p>
            <a:endParaRPr lang="en-US" sz="22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Sampling candidate answers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 extract the KB subgraph surrounding the 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gold topic entity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 randomly 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sample candidates 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from the KB subgraph.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A5E572-23AF-2247-B7E0-C6B978145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996" y="3440061"/>
            <a:ext cx="2962008" cy="502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B17E4B-D02A-8F43-A606-309E12923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838" y="2353575"/>
            <a:ext cx="7227743" cy="8521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61E12A-99DF-744F-8CF4-771D73ED9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444" y="3435678"/>
            <a:ext cx="2543664" cy="2278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FC50E3-03C0-A644-9BA9-B9929750F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599" y="3449893"/>
            <a:ext cx="277935" cy="183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41A363-6A71-4B41-BB5E-4118C7177E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414" y="3454971"/>
            <a:ext cx="295015" cy="1731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51006A-7611-9E40-93E7-AFCF643249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6036" y="3979684"/>
            <a:ext cx="1377105" cy="22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1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805758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Task Definition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Arial"/>
              </a:rPr>
              <a:t>Given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Arial"/>
              </a:rPr>
              <a:t>questions in natural language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Arial"/>
              </a:rPr>
              <a:t>(NL), the goal of KBQA is to </a:t>
            </a:r>
            <a:r>
              <a:rPr lang="en-US" sz="2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Arial"/>
              </a:rPr>
              <a:t>automatically</a:t>
            </a:r>
            <a:r>
              <a:rPr lang="en-US" sz="2400" dirty="0">
                <a:solidFill>
                  <a:srgbClr val="CC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Arial"/>
              </a:rPr>
              <a:t>find answers from the underlying KB</a:t>
            </a:r>
            <a:r>
              <a:rPr lang="en-US" sz="1400" kern="0" dirty="0">
                <a:solidFill>
                  <a:srgbClr val="00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Arial"/>
              </a:rPr>
              <a:t>.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8EFAD7-C618-6544-A683-F5457EC18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306" y="2228578"/>
            <a:ext cx="7995735" cy="45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95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797122" y="438727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Prediction</a:t>
            </a:r>
          </a:p>
          <a:p>
            <a:pPr algn="ctr">
              <a:buClr>
                <a:srgbClr val="C00000"/>
              </a:buClr>
              <a:buSzPts val="800"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FA43D-035B-C84E-AC54-A27AFF41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22" y="23741468"/>
            <a:ext cx="8614108" cy="7531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E5ED5-D14D-FC4E-9EE5-6E7C397E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22" y="23893868"/>
            <a:ext cx="8614108" cy="753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3F2740-D6FF-054F-9524-74A9361B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2" y="24046268"/>
            <a:ext cx="8614108" cy="7531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A04D98-30FD-1C4B-A164-60D56574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422" y="24198668"/>
            <a:ext cx="8614108" cy="75318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8A994B-DC65-874E-8C02-D94331803C88}"/>
              </a:ext>
            </a:extLst>
          </p:cNvPr>
          <p:cNvSpPr/>
          <p:nvPr/>
        </p:nvSpPr>
        <p:spPr>
          <a:xfrm>
            <a:off x="619399" y="1307850"/>
            <a:ext cx="11092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 extract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all the candidates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from the KB subgraph surrounding the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predicted topic entity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(returned by a topic entity predictor)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 compute the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matching score 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(dot product)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between every pair of (question, candidate).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The candidates are then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ranked by their scores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apply certain threshold to only return a list of most likely answers.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46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735419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 Results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3679B8-0F81-614F-97D9-CE0CC5C0D9ED}"/>
              </a:ext>
            </a:extLst>
          </p:cNvPr>
          <p:cNvSpPr txBox="1">
            <a:spLocks/>
          </p:cNvSpPr>
          <p:nvPr/>
        </p:nvSpPr>
        <p:spPr>
          <a:xfrm>
            <a:off x="383891" y="1516171"/>
            <a:ext cx="6611269" cy="433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lvl="1"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WebQuestions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  <a:p>
            <a:pPr marL="742950" lvl="2" indent="-285750">
              <a:buClr>
                <a:srgbClr val="000000"/>
              </a:buClr>
              <a:buFont typeface="Wingdings" pitchFamily="2" charset="2"/>
              <a:buChar char="q"/>
              <a:defRPr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3,778 training and 2,032 test examples</a:t>
            </a:r>
          </a:p>
          <a:p>
            <a:pPr marL="742950" lvl="2" indent="-285750">
              <a:buClr>
                <a:srgbClr val="000000"/>
              </a:buClr>
              <a:buFont typeface="Wingdings" pitchFamily="2" charset="2"/>
              <a:buChar char="q"/>
              <a:defRPr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 example comprises</a:t>
            </a:r>
          </a:p>
          <a:p>
            <a:pPr marL="1200150" lvl="3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Natural language utterance</a:t>
            </a:r>
          </a:p>
          <a:p>
            <a:pPr marL="1200150" lvl="3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Answer provided by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Mturk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workers</a:t>
            </a:r>
          </a:p>
          <a:p>
            <a:pPr marL="1200150" lvl="3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Freebase URL for the answer (topic entity)</a:t>
            </a:r>
          </a:p>
          <a:p>
            <a:pPr marL="742950" lvl="2" indent="-285750">
              <a:buClr>
                <a:srgbClr val="000000"/>
              </a:buClr>
              <a:buFont typeface="Wingdings" pitchFamily="2" charset="2"/>
              <a:buChar char="q"/>
              <a:defRPr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About 85% questions can be answered via a single Freebase predicate</a:t>
            </a:r>
          </a:p>
          <a:p>
            <a:pPr marL="742950" lvl="2" indent="-285750">
              <a:buClr>
                <a:srgbClr val="000000"/>
              </a:buClr>
              <a:buFont typeface="Wingdings" pitchFamily="2" charset="2"/>
              <a:buChar char="q"/>
              <a:defRPr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Questions can have 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multiple answers</a:t>
            </a:r>
            <a:r>
              <a:rPr lang="en-US" altLang="zh-Han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marR="0" lvl="1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Ø"/>
              <a:tabLst/>
              <a:defRPr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marR="0" lvl="1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Ø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Freebase</a:t>
            </a:r>
          </a:p>
          <a:p>
            <a:pPr marL="742950" marR="0" lvl="2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Wingdings" pitchFamily="2" charset="2"/>
              <a:buChar char="q"/>
              <a:tabLst/>
              <a:defRPr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Facts in RDF triples: subject-predicate-object</a:t>
            </a:r>
          </a:p>
          <a:p>
            <a:pPr marL="742950" marR="0" lvl="2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Wingdings" pitchFamily="2" charset="2"/>
              <a:buChar char="q"/>
              <a:tabLst/>
              <a:defRPr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41M Entities, 19K Properties, 596M Assertions</a:t>
            </a:r>
          </a:p>
          <a:p>
            <a:pPr marL="457200" marR="0" lvl="2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3F2520-21EE-C94D-9000-4FAA0D3B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18" y="1080475"/>
            <a:ext cx="3057237" cy="52095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87C9CB-CBD3-1D4A-9678-4328F552A1AE}"/>
              </a:ext>
            </a:extLst>
          </p:cNvPr>
          <p:cNvSpPr/>
          <p:nvPr/>
        </p:nvSpPr>
        <p:spPr>
          <a:xfrm>
            <a:off x="7344449" y="6211669"/>
            <a:ext cx="41933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16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Table</a:t>
            </a:r>
            <a:r>
              <a:rPr lang="zh-Han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Hans" sz="16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1.</a:t>
            </a:r>
            <a:r>
              <a:rPr lang="zh-Han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Results on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WebQuestions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 test set. Bold: best in-category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89770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972811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Ablation Study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1F912-CC79-AD4C-A8F9-787F2ED9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1582948"/>
            <a:ext cx="6385913" cy="3480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B6FC5E-428A-A149-B5EB-37AC7ACAE8AC}"/>
              </a:ext>
            </a:extLst>
          </p:cNvPr>
          <p:cNvSpPr txBox="1"/>
          <p:nvPr/>
        </p:nvSpPr>
        <p:spPr>
          <a:xfrm>
            <a:off x="6185268" y="5123673"/>
            <a:ext cx="543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Table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2.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Ablation results on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WebQuestions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.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Calibri"/>
              </a:rPr>
              <a:t>Gold topic entity is assumed to be known.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C483080-0B81-1B4E-8910-6A83B3FE54CE}"/>
              </a:ext>
            </a:extLst>
          </p:cNvPr>
          <p:cNvSpPr txBox="1">
            <a:spLocks/>
          </p:cNvSpPr>
          <p:nvPr/>
        </p:nvSpPr>
        <p:spPr>
          <a:xfrm>
            <a:off x="665406" y="1513579"/>
            <a:ext cx="4651661" cy="412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1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Ø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How do the different modules impact performance.</a:t>
            </a:r>
          </a:p>
          <a:p>
            <a:pPr marL="342900" marR="0" lvl="1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Ø"/>
              <a:tabLst/>
              <a:defRPr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lvl="1">
              <a:buClr>
                <a:srgbClr val="000000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Two-layered bidirectional attention network is important.</a:t>
            </a:r>
          </a:p>
          <a:p>
            <a:pPr marL="819150" lvl="2" indent="-342900">
              <a:buClr>
                <a:srgbClr val="000000"/>
              </a:buClr>
              <a:buFont typeface="Wingdings" pitchFamily="2" charset="2"/>
              <a:buChar char="q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Importance module (i.e., 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query-to-KB attention flow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)</a:t>
            </a:r>
          </a:p>
          <a:p>
            <a:pPr marL="819150" lvl="2" indent="-342900">
              <a:buClr>
                <a:srgbClr val="000000"/>
              </a:buClr>
              <a:buFont typeface="Wingdings" pitchFamily="2" charset="2"/>
              <a:buChar char="q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KB-aware attention module (i.e., 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KB-to-query attention flow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)</a:t>
            </a:r>
          </a:p>
          <a:p>
            <a:pPr marL="800100" lvl="2">
              <a:buClr>
                <a:srgbClr val="000000"/>
              </a:buClr>
              <a:buFont typeface="Wingdings" pitchFamily="2" charset="2"/>
              <a:buChar char="Ø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lvl="1">
              <a:buClr>
                <a:srgbClr val="000000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Topic entity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delexicalization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is important.</a:t>
            </a:r>
          </a:p>
        </p:txBody>
      </p:sp>
    </p:spTree>
    <p:extLst>
      <p:ext uri="{BB962C8B-B14F-4D97-AF65-F5344CB8AC3E}">
        <p14:creationId xmlns:p14="http://schemas.microsoft.com/office/powerpoint/2010/main" val="509493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131073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Interpretability Analysis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C1D93C-71CE-8142-9175-F3F5D7EEAD62}"/>
              </a:ext>
            </a:extLst>
          </p:cNvPr>
          <p:cNvSpPr/>
          <p:nvPr/>
        </p:nvSpPr>
        <p:spPr>
          <a:xfrm>
            <a:off x="923545" y="5989320"/>
            <a:ext cx="107887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Table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3.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Predicted answers of </a:t>
            </a:r>
            <a:r>
              <a:rPr lang="en-US" sz="20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BAMnet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w/ and w/o bidirectional attention on the </a:t>
            </a:r>
            <a:r>
              <a:rPr lang="en-US" sz="20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WebQuestions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test set.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67F2E-B01A-9945-9E85-F2F86387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38" y="1207266"/>
            <a:ext cx="11030833" cy="46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9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131073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Interpretability Analysis (</a:t>
            </a:r>
            <a:r>
              <a:rPr lang="en-US" altLang="zh-Hans" sz="3200" kern="0" dirty="0" err="1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cont</a:t>
            </a: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)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C1D93C-71CE-8142-9175-F3F5D7EEAD62}"/>
              </a:ext>
            </a:extLst>
          </p:cNvPr>
          <p:cNvSpPr/>
          <p:nvPr/>
        </p:nvSpPr>
        <p:spPr>
          <a:xfrm>
            <a:off x="2106461" y="5862516"/>
            <a:ext cx="76776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Figure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</a:t>
            </a:r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Attention heatmap generated by the reasoning module. 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470E69-3EA1-FE4B-8366-9BEB5E800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009" y="1307850"/>
            <a:ext cx="7851961" cy="43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56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770587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Conclusions and Future Work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BAA0DC2-046B-DE4D-9D44-E87867A40571}"/>
              </a:ext>
            </a:extLst>
          </p:cNvPr>
          <p:cNvSpPr txBox="1">
            <a:spLocks/>
          </p:cNvSpPr>
          <p:nvPr/>
        </p:nvSpPr>
        <p:spPr>
          <a:xfrm>
            <a:off x="601459" y="1307850"/>
            <a:ext cx="10989649" cy="462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lvl="1">
              <a:buFont typeface="Wingdings" pitchFamily="2" charset="2"/>
              <a:buChar char="Ø"/>
            </a:pPr>
            <a:r>
              <a:rPr lang="en-US" altLang="zh-Han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ost existing embedding-based methods for KBQA ignore the subtle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inter-relationships 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between the question and the KB.</a:t>
            </a:r>
          </a:p>
          <a:p>
            <a:pPr marL="342900" lvl="1">
              <a:buFont typeface="Wingdings" pitchFamily="2" charset="2"/>
              <a:buChar char="Ø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lvl="1">
              <a:buFont typeface="Wingdings" pitchFamily="2" charset="2"/>
              <a:buChar char="Ø"/>
            </a:pPr>
            <a:r>
              <a:rPr lang="en-US" altLang="zh-Han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 proposed to directly model the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two-way flow of interactions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between the questions and the KB.</a:t>
            </a:r>
          </a:p>
          <a:p>
            <a:pPr marL="342900" lvl="1">
              <a:buFont typeface="Wingdings" pitchFamily="2" charset="2"/>
              <a:buChar char="Ø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lvl="1"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Our method significantly outperforms previous IR-based methods while remaining competitive with hand-crafted SP-based methods on a popular KBQA benchmark.</a:t>
            </a:r>
          </a:p>
          <a:p>
            <a:pPr marL="342900" lvl="1">
              <a:buFont typeface="Wingdings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lvl="1"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Both ablation study and interpretability analysis verify the effectiveness of the idea of modeling mutual interactions.</a:t>
            </a:r>
          </a:p>
          <a:p>
            <a:pPr marL="342900" lvl="1">
              <a:buFont typeface="Wingdings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lvl="1"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 the future, we would like to explore effective ways of modeling more complex types of constraints (e.g., ordinal, comparison and aggregation). </a:t>
            </a:r>
          </a:p>
          <a:p>
            <a:pPr marL="342900" lvl="1">
              <a:buFont typeface="Wingdings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783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3EC20-439F-FF4E-BD96-CBF6E02ADCE2}"/>
              </a:ext>
            </a:extLst>
          </p:cNvPr>
          <p:cNvSpPr txBox="1"/>
          <p:nvPr/>
        </p:nvSpPr>
        <p:spPr>
          <a:xfrm>
            <a:off x="4561568" y="2713938"/>
            <a:ext cx="282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A691D-64B5-364E-86A4-17AC711BBADD}"/>
              </a:ext>
            </a:extLst>
          </p:cNvPr>
          <p:cNvSpPr txBox="1"/>
          <p:nvPr/>
        </p:nvSpPr>
        <p:spPr>
          <a:xfrm>
            <a:off x="5170634" y="3780737"/>
            <a:ext cx="11047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D90BA-CCCA-E247-834C-D566FF775B24}"/>
              </a:ext>
            </a:extLst>
          </p:cNvPr>
          <p:cNvSpPr txBox="1"/>
          <p:nvPr/>
        </p:nvSpPr>
        <p:spPr>
          <a:xfrm>
            <a:off x="1769739" y="5242373"/>
            <a:ext cx="86180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Code: </a:t>
            </a:r>
            <a:r>
              <a:rPr lang="en-US" sz="3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hlinkClick r:id="rId3"/>
              </a:rPr>
              <a:t>https://github.com/hugochan/BAMnet</a:t>
            </a:r>
            <a:endParaRPr lang="en-US" sz="3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85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136635" y="438727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Topic Entity Prediction</a:t>
            </a:r>
          </a:p>
          <a:p>
            <a:pPr algn="ctr">
              <a:buClr>
                <a:srgbClr val="C00000"/>
              </a:buClr>
              <a:buSzPts val="800"/>
            </a:pP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FA43D-035B-C84E-AC54-A27AFF41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22" y="23741468"/>
            <a:ext cx="8614108" cy="7531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E5ED5-D14D-FC4E-9EE5-6E7C397E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22" y="23893868"/>
            <a:ext cx="8614108" cy="753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3F2740-D6FF-054F-9524-74A9361B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22" y="24046268"/>
            <a:ext cx="8614108" cy="7531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A04D98-30FD-1C4B-A164-60D56574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422" y="24198668"/>
            <a:ext cx="8614108" cy="7531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654D93-E034-664B-A4A3-1E300667B815}"/>
              </a:ext>
            </a:extLst>
          </p:cNvPr>
          <p:cNvSpPr txBox="1"/>
          <p:nvPr/>
        </p:nvSpPr>
        <p:spPr>
          <a:xfrm>
            <a:off x="508554" y="1134114"/>
            <a:ext cx="1145179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Goal</a:t>
            </a: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Given a question, the goal of topic entity predict</a:t>
            </a:r>
            <a:r>
              <a:rPr lang="en-US" altLang="zh-Han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ion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is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find the best topic entity from the candidate set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returned by external topic entity linking tools.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Motivation</a:t>
            </a: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 know an entity better by looking at its KB subgraph.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E.g., an entity “Apple” with type “ORGANIZATION” and surrounding relations “founder”, “CEO”, etc.</a:t>
            </a:r>
          </a:p>
          <a:p>
            <a:pPr marL="800100" lvl="1" indent="-342900">
              <a:buFont typeface="Wingdings" pitchFamily="2" charset="2"/>
              <a:buChar char="q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Our solution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Encoding the question into a vector.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Encoding each candidate (i.e.,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entity name, entity type and surrounding relations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) into a vector.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Employing a memory module to store candidates.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Applying the aforementioned generalization module to update the question representation.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Training: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 force 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positive candidates to have higher scores than negative candidates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by using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triplet-based loss function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 </a:t>
            </a: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Testing: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The candidate with the highest score is returned as the best topic entity.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651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902474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Error Analysis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C6F02-9F2A-7E47-9031-BCA58259CAD1}"/>
              </a:ext>
            </a:extLst>
          </p:cNvPr>
          <p:cNvSpPr/>
          <p:nvPr/>
        </p:nvSpPr>
        <p:spPr>
          <a:xfrm>
            <a:off x="783771" y="1523193"/>
            <a:ext cx="1068541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 randomly sampled 100 questions on which our method performed poorly and categorized the errors.</a:t>
            </a:r>
          </a:p>
          <a:p>
            <a:endParaRPr lang="en-US" sz="20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label issues of gold answers (33%)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E.g., incomplete and erroneous labels, and also alternative correct answers.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Constraints errors (11%)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Temporal constraints account for most.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Type errors (13%)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Our method generates more answers than needed because of poorly utilizing answer type information.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Lexical gap (5%)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Other sources of errors (38%) 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E.g., question ambiguity, incomplete answers and other miscellaneous errors.</a:t>
            </a:r>
          </a:p>
        </p:txBody>
      </p:sp>
    </p:spTree>
    <p:extLst>
      <p:ext uri="{BB962C8B-B14F-4D97-AF65-F5344CB8AC3E}">
        <p14:creationId xmlns:p14="http://schemas.microsoft.com/office/powerpoint/2010/main" val="113670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704088" y="457200"/>
            <a:ext cx="10149839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Semantic</a:t>
            </a:r>
            <a:r>
              <a:rPr lang="zh-Hans" alt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Parsing-based</a:t>
            </a:r>
            <a:r>
              <a:rPr lang="zh-Hans" alt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Approaches for KBQA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F2AB67-148F-1E4F-98D5-4A6A491A97FF}"/>
              </a:ext>
            </a:extLst>
          </p:cNvPr>
          <p:cNvGrpSpPr/>
          <p:nvPr/>
        </p:nvGrpSpPr>
        <p:grpSpPr>
          <a:xfrm>
            <a:off x="612250" y="1849260"/>
            <a:ext cx="10876024" cy="4853291"/>
            <a:chOff x="891622" y="1723713"/>
            <a:chExt cx="10374300" cy="4559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35A4A9-832C-534B-B440-E4F91FA7C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4356" y="1723713"/>
              <a:ext cx="8102600" cy="4559300"/>
            </a:xfrm>
            <a:prstGeom prst="rect">
              <a:avLst/>
            </a:prstGeom>
          </p:spPr>
        </p:pic>
        <p:sp>
          <p:nvSpPr>
            <p:cNvPr id="6" name="Google Shape;307;p39">
              <a:extLst>
                <a:ext uri="{FF2B5EF4-FFF2-40B4-BE49-F238E27FC236}">
                  <a16:creationId xmlns:a16="http://schemas.microsoft.com/office/drawing/2014/main" id="{75160E3C-0D84-2545-B66F-5EFACD5B4E63}"/>
                </a:ext>
              </a:extLst>
            </p:cNvPr>
            <p:cNvSpPr/>
            <p:nvPr/>
          </p:nvSpPr>
          <p:spPr>
            <a:xfrm>
              <a:off x="891622" y="1979871"/>
              <a:ext cx="10374300" cy="47707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70A52A-EC99-4E4C-80BA-C3D8850A5C63}"/>
              </a:ext>
            </a:extLst>
          </p:cNvPr>
          <p:cNvSpPr txBox="1"/>
          <p:nvPr/>
        </p:nvSpPr>
        <p:spPr>
          <a:xfrm>
            <a:off x="612250" y="1128642"/>
            <a:ext cx="1110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onverting NL questions into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intermediate logic forms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, which can be further executed against the underlying KB. </a:t>
            </a:r>
          </a:p>
        </p:txBody>
      </p:sp>
    </p:spTree>
    <p:extLst>
      <p:ext uri="{BB962C8B-B14F-4D97-AF65-F5344CB8AC3E}">
        <p14:creationId xmlns:p14="http://schemas.microsoft.com/office/powerpoint/2010/main" val="420127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204478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Information</a:t>
            </a:r>
            <a:r>
              <a:rPr lang="zh-Hans" alt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Retrieval-based</a:t>
            </a:r>
            <a:r>
              <a:rPr lang="zh-Hans" alt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Approaches for KBQA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3195D-23C2-114E-A285-A217403BAC3A}"/>
              </a:ext>
            </a:extLst>
          </p:cNvPr>
          <p:cNvSpPr txBox="1"/>
          <p:nvPr/>
        </p:nvSpPr>
        <p:spPr>
          <a:xfrm>
            <a:off x="604299" y="1330797"/>
            <a:ext cx="10737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Directly retrieving answers 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from the KB by mapping questions and KB into the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same embedding space 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and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ranking answers 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based on the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matching scores 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between a question and the candidate answers.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8C294-74B0-B049-A499-565A2D3C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92" y="2573583"/>
            <a:ext cx="8600660" cy="3981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DDF50-DBA2-7947-BC8D-148B4EAEA6AE}"/>
              </a:ext>
            </a:extLst>
          </p:cNvPr>
          <p:cNvSpPr txBox="1"/>
          <p:nvPr/>
        </p:nvSpPr>
        <p:spPr>
          <a:xfrm>
            <a:off x="9411516" y="6537340"/>
            <a:ext cx="978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Dong, Li, et al., 2015</a:t>
            </a:r>
          </a:p>
        </p:txBody>
      </p:sp>
    </p:spTree>
    <p:extLst>
      <p:ext uri="{BB962C8B-B14F-4D97-AF65-F5344CB8AC3E}">
        <p14:creationId xmlns:p14="http://schemas.microsoft.com/office/powerpoint/2010/main" val="115308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84;p28">
            <a:extLst>
              <a:ext uri="{FF2B5EF4-FFF2-40B4-BE49-F238E27FC236}">
                <a16:creationId xmlns:a16="http://schemas.microsoft.com/office/drawing/2014/main" id="{BD64F990-B56C-BA43-8D23-538E59C066ED}"/>
              </a:ext>
            </a:extLst>
          </p:cNvPr>
          <p:cNvSpPr txBox="1"/>
          <p:nvPr/>
        </p:nvSpPr>
        <p:spPr>
          <a:xfrm>
            <a:off x="604299" y="457200"/>
            <a:ext cx="11026869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SP-based vs. IR-based</a:t>
            </a:r>
            <a:r>
              <a:rPr lang="zh-Hans" alt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Approaches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FD85E-1E38-4D41-9993-F5F3641D273F}"/>
              </a:ext>
            </a:extLst>
          </p:cNvPr>
          <p:cNvSpPr txBox="1"/>
          <p:nvPr/>
        </p:nvSpPr>
        <p:spPr>
          <a:xfrm>
            <a:off x="604299" y="1512144"/>
            <a:ext cx="10326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Most SP-based approaches require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annotated logical forms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 as supervision, or 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hand-crafted rules/features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 to prune the program search space.</a:t>
            </a:r>
          </a:p>
          <a:p>
            <a:pPr lvl="1"/>
            <a:endParaRPr lang="en-US" sz="24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Most IR-based approaches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altLang="zh-Hans" sz="24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require</a:t>
            </a:r>
            <a:r>
              <a:rPr lang="zh-Hans" altLang="en-US" sz="24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 </a:t>
            </a:r>
            <a:r>
              <a:rPr lang="en-US" altLang="zh-Han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no</a:t>
            </a:r>
            <a:r>
              <a:rPr lang="zh-Han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 </a:t>
            </a:r>
            <a:r>
              <a:rPr lang="en-US" altLang="zh-Han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or</a:t>
            </a:r>
            <a:r>
              <a:rPr lang="zh-Han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 </a:t>
            </a:r>
            <a:r>
              <a:rPr lang="en-US" altLang="zh-Han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very</a:t>
            </a:r>
            <a:r>
              <a:rPr lang="zh-Han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 </a:t>
            </a:r>
            <a:r>
              <a:rPr lang="en-US" altLang="zh-Han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few</a:t>
            </a:r>
            <a:r>
              <a:rPr lang="zh-Han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 </a:t>
            </a:r>
            <a:r>
              <a:rPr lang="en-US" altLang="zh-Han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hand-crafted</a:t>
            </a:r>
            <a:r>
              <a:rPr lang="zh-Han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 </a:t>
            </a:r>
            <a:r>
              <a:rPr lang="en-US" altLang="zh-Han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rules/features</a:t>
            </a:r>
            <a:r>
              <a:rPr lang="en-US" altLang="zh-Han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.</a:t>
            </a:r>
            <a:endParaRPr lang="en-US" altLang="zh-Hans" sz="24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q"/>
            </a:pPr>
            <a:r>
              <a:rPr lang="en-US" altLang="zh-Han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End-to-end</a:t>
            </a:r>
            <a:r>
              <a:rPr lang="zh-Han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 </a:t>
            </a:r>
            <a:r>
              <a:rPr lang="en-US" altLang="zh-Han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trainable</a:t>
            </a:r>
            <a:r>
              <a:rPr lang="en-US" altLang="zh-Hans" sz="24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65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3EC20-439F-FF4E-BD96-CBF6E02ADCE2}"/>
              </a:ext>
            </a:extLst>
          </p:cNvPr>
          <p:cNvSpPr txBox="1"/>
          <p:nvPr/>
        </p:nvSpPr>
        <p:spPr>
          <a:xfrm>
            <a:off x="1152939" y="3075057"/>
            <a:ext cx="11039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Typical IR-based Approaches for KBQA</a:t>
            </a:r>
          </a:p>
        </p:txBody>
      </p:sp>
    </p:spTree>
    <p:extLst>
      <p:ext uri="{BB962C8B-B14F-4D97-AF65-F5344CB8AC3E}">
        <p14:creationId xmlns:p14="http://schemas.microsoft.com/office/powerpoint/2010/main" val="312731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902474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Fetching answers from a KB subgraph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728737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D3175A-7D57-D340-A6FD-4C9DC7A06E5F}"/>
              </a:ext>
            </a:extLst>
          </p:cNvPr>
          <p:cNvGrpSpPr/>
          <p:nvPr/>
        </p:nvGrpSpPr>
        <p:grpSpPr>
          <a:xfrm>
            <a:off x="644275" y="2003358"/>
            <a:ext cx="7746103" cy="4737719"/>
            <a:chOff x="813576" y="2103814"/>
            <a:chExt cx="7746103" cy="4737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DE0DAD-07AA-7A48-AD01-E63146309060}"/>
                </a:ext>
              </a:extLst>
            </p:cNvPr>
            <p:cNvSpPr txBox="1"/>
            <p:nvPr/>
          </p:nvSpPr>
          <p:spPr>
            <a:xfrm>
              <a:off x="1095463" y="3476932"/>
              <a:ext cx="33078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Question: who is the secretary of Ohio </a:t>
              </a:r>
            </a:p>
            <a:p>
              <a:r>
                <a:rPr lang="en-US" sz="24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in 2011?</a:t>
              </a: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8528FAF6-EDE4-6345-954F-EEC279F89C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3570425" y="2103814"/>
              <a:ext cx="4989254" cy="1969050"/>
            </a:xfrm>
            <a:prstGeom prst="curvedConnector3">
              <a:avLst>
                <a:gd name="adj1" fmla="val 50000"/>
              </a:avLst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A6934E-43EC-264D-9546-D671FB5C7E36}"/>
                </a:ext>
              </a:extLst>
            </p:cNvPr>
            <p:cNvSpPr/>
            <p:nvPr/>
          </p:nvSpPr>
          <p:spPr>
            <a:xfrm>
              <a:off x="2824701" y="3853118"/>
              <a:ext cx="745724" cy="439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F1EBC4-6213-4040-9CDA-DAB368D5E52F}"/>
                </a:ext>
              </a:extLst>
            </p:cNvPr>
            <p:cNvSpPr txBox="1"/>
            <p:nvPr/>
          </p:nvSpPr>
          <p:spPr>
            <a:xfrm>
              <a:off x="3698233" y="2282156"/>
              <a:ext cx="2728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Topic entity linking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F1E449-6525-1841-9EB0-99C9108513FF}"/>
                </a:ext>
              </a:extLst>
            </p:cNvPr>
            <p:cNvSpPr txBox="1"/>
            <p:nvPr/>
          </p:nvSpPr>
          <p:spPr>
            <a:xfrm>
              <a:off x="813576" y="5641204"/>
              <a:ext cx="51363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Nodes within a k-hop KB subgraph are considered as candidate answers.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085648D-6FDD-9343-BB35-460450F2E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714" y="1365552"/>
            <a:ext cx="5250059" cy="45492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A84A585-E45E-1C47-A8DA-7067205B91AA}"/>
              </a:ext>
            </a:extLst>
          </p:cNvPr>
          <p:cNvSpPr/>
          <p:nvPr/>
        </p:nvSpPr>
        <p:spPr>
          <a:xfrm>
            <a:off x="6096000" y="6000690"/>
            <a:ext cx="552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Figure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1.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2-hop KB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subgraph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from</a:t>
            </a:r>
            <a:r>
              <a:rPr lang="zh-Han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altLang="zh-Hans" sz="2000" dirty="0" err="1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FreeBase</a:t>
            </a:r>
            <a:r>
              <a:rPr lang="en-US" altLang="zh-Hans" sz="2000" dirty="0">
                <a:solidFill>
                  <a:srgbClr val="00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.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284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172776" y="457200"/>
            <a:ext cx="975625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C00000"/>
              </a:buClr>
              <a:buSzPts val="800"/>
            </a:pP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Encoding</a:t>
            </a:r>
            <a:r>
              <a:rPr lang="zh-Hans" alt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KB</a:t>
            </a:r>
            <a:r>
              <a:rPr lang="zh-Hans" altLang="en-U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altLang="zh-Hans" sz="3200" kern="0" dirty="0">
                <a:solidFill>
                  <a:srgbClr val="C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Subgraphs</a:t>
            </a:r>
            <a:endParaRPr sz="14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A5C25-D79E-1247-9A90-3C6D6C760F03}"/>
              </a:ext>
            </a:extLst>
          </p:cNvPr>
          <p:cNvSpPr txBox="1"/>
          <p:nvPr/>
        </p:nvSpPr>
        <p:spPr>
          <a:xfrm>
            <a:off x="371947" y="1387394"/>
            <a:ext cx="58745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For each candidate answer from the KB subgraph, we encode three types of information:</a:t>
            </a:r>
          </a:p>
          <a:p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Answer type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: entity type of the candidate answer.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Answer path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: a sequence of relations from the candidate answer to the topic entity.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Answer context</a:t>
            </a:r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: surrounding entities of the candidate answer.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1F4AD-7BC2-2645-9E89-CAC92A9E9AA8}"/>
              </a:ext>
            </a:extLst>
          </p:cNvPr>
          <p:cNvSpPr txBox="1"/>
          <p:nvPr/>
        </p:nvSpPr>
        <p:spPr>
          <a:xfrm>
            <a:off x="6493433" y="5842337"/>
            <a:ext cx="56428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Answer type: PERSON</a:t>
            </a:r>
          </a:p>
          <a:p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Answer path: [</a:t>
            </a:r>
            <a:r>
              <a:rPr lang="en-US" sz="20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office_holder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governing_officials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]</a:t>
            </a:r>
          </a:p>
          <a:p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Answer context: {2011-01-09, secretary of state}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BCCFCC-AC4E-4746-819E-8A7B6952C0E2}"/>
              </a:ext>
            </a:extLst>
          </p:cNvPr>
          <p:cNvGrpSpPr/>
          <p:nvPr/>
        </p:nvGrpSpPr>
        <p:grpSpPr>
          <a:xfrm>
            <a:off x="6611112" y="1161545"/>
            <a:ext cx="5311471" cy="4680791"/>
            <a:chOff x="6647585" y="1161546"/>
            <a:chExt cx="5064686" cy="4388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CEFE88-7DD6-5A44-A848-9A5491B63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7585" y="1161546"/>
              <a:ext cx="5064686" cy="4388604"/>
            </a:xfrm>
            <a:prstGeom prst="rect">
              <a:avLst/>
            </a:prstGeom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9DC204CE-162B-2840-A2B5-340273E70A0D}"/>
                </a:ext>
              </a:extLst>
            </p:cNvPr>
            <p:cNvSpPr/>
            <p:nvPr/>
          </p:nvSpPr>
          <p:spPr>
            <a:xfrm>
              <a:off x="8238744" y="5165964"/>
              <a:ext cx="1581912" cy="353520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15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445273" y="1307850"/>
            <a:ext cx="11266998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30200">
              <a:buClr>
                <a:srgbClr val="000000"/>
              </a:buClr>
              <a:buSzPts val="2200"/>
              <a:buFont typeface="Arial"/>
              <a:buChar char="➢"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3EC20-439F-FF4E-BD96-CBF6E02ADCE2}"/>
              </a:ext>
            </a:extLst>
          </p:cNvPr>
          <p:cNvSpPr txBox="1"/>
          <p:nvPr/>
        </p:nvSpPr>
        <p:spPr>
          <a:xfrm>
            <a:off x="2009030" y="3277519"/>
            <a:ext cx="1402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Bidirectional Attentive Memory Network </a:t>
            </a:r>
          </a:p>
        </p:txBody>
      </p:sp>
    </p:spTree>
    <p:extLst>
      <p:ext uri="{BB962C8B-B14F-4D97-AF65-F5344CB8AC3E}">
        <p14:creationId xmlns:p14="http://schemas.microsoft.com/office/powerpoint/2010/main" val="4076757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31331</TotalTime>
  <Words>1983</Words>
  <Application>Microsoft Macintosh PowerPoint</Application>
  <PresentationFormat>Widescreen</PresentationFormat>
  <Paragraphs>252</Paragraphs>
  <Slides>28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</dc:creator>
  <cp:lastModifiedBy>Chen, Yu</cp:lastModifiedBy>
  <cp:revision>578</cp:revision>
  <dcterms:created xsi:type="dcterms:W3CDTF">2019-03-15T20:08:13Z</dcterms:created>
  <dcterms:modified xsi:type="dcterms:W3CDTF">2019-06-05T21:43:43Z</dcterms:modified>
</cp:coreProperties>
</file>